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7" r:id="rId3"/>
    <p:sldId id="258" r:id="rId4"/>
    <p:sldId id="266" r:id="rId5"/>
    <p:sldId id="267" r:id="rId6"/>
    <p:sldId id="268" r:id="rId7"/>
    <p:sldId id="269" r:id="rId8"/>
    <p:sldId id="270" r:id="rId9"/>
    <p:sldId id="271" r:id="rId10"/>
    <p:sldId id="264" r:id="rId1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8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122" name="Rectangle 2"/>
          <p:cNvSpPr>
            <a:spLocks noGrp="1" noRot="1" noChangeArrowheads="1"/>
          </p:cNvSpPr>
          <p:nvPr>
            <p:ph type="ctrTitle"/>
          </p:nvPr>
        </p:nvSpPr>
        <p:spPr>
          <a:xfrm>
            <a:off x="685800" y="1981200"/>
            <a:ext cx="7772400" cy="1600200"/>
          </a:xfrm>
        </p:spPr>
        <p:txBody>
          <a:bodyPr/>
          <a:lstStyle>
            <a:lvl1pPr>
              <a:defRPr/>
            </a:lvl1pPr>
          </a:lstStyle>
          <a:p>
            <a:r>
              <a:rPr lang="en-US"/>
              <a:t>Click to edit Master title style</a:t>
            </a:r>
          </a:p>
        </p:txBody>
      </p:sp>
      <p:sp>
        <p:nvSpPr>
          <p:cNvPr id="5123" name="Rectangle 3"/>
          <p:cNvSpPr>
            <a:spLocks noGrp="1" noRot="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065352A-42AB-47E3-B2DF-5FE8F3382F2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070D9EA-36CF-4B39-80A1-E907BFCA767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8" y="228600"/>
            <a:ext cx="2135187" cy="5870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1625" y="228600"/>
            <a:ext cx="6253163" cy="5870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6784E1A-4147-4EB8-ADFD-86C57D9762B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301625" y="228600"/>
            <a:ext cx="8510588" cy="132556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01625" y="1676400"/>
            <a:ext cx="4194175" cy="44227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676400"/>
            <a:ext cx="4194175" cy="4422775"/>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75B5C46-85EE-4B94-8B61-B036F630A745}"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301625" y="228600"/>
            <a:ext cx="8510588" cy="1325563"/>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301625" y="1676400"/>
            <a:ext cx="8540750" cy="21351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01625" y="3963988"/>
            <a:ext cx="8540750" cy="2135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3D18F1B-ECD0-4FA5-9339-75050C69E19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1B80105-89E8-481F-95E8-C3ADAA18906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583086-A6E8-4E6F-95ED-6CC1C7C0639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1625"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755BA06-C635-483F-A46E-C3223CDE332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0FAD0A1-50D7-4BCF-B7A9-CD75C2482A1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647D5D8-45E2-4E59-AA2C-9330458CAC4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4621AC1-30FD-4485-8AAD-34977C4CBDD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C63AC0B-0B42-4DE0-B4CC-44383826985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08282AE-CA5A-4CFE-A76A-845049FA0A8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Rot="1" noChangeArrowheads="1"/>
          </p:cNvSpPr>
          <p:nvPr>
            <p:ph type="title"/>
          </p:nvPr>
        </p:nvSpPr>
        <p:spPr bwMode="auto">
          <a:xfrm>
            <a:off x="301625" y="228600"/>
            <a:ext cx="8510588" cy="13255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Rectangle 3"/>
          <p:cNvSpPr>
            <a:spLocks noGrp="1" noRot="1" noChangeArrowheads="1"/>
          </p:cNvSpPr>
          <p:nvPr>
            <p:ph type="body" idx="1"/>
          </p:nvPr>
        </p:nvSpPr>
        <p:spPr bwMode="auto">
          <a:xfrm>
            <a:off x="301625" y="1676400"/>
            <a:ext cx="8540750" cy="4422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0" name="Rectangle 4"/>
          <p:cNvSpPr>
            <a:spLocks noGrp="1" noChangeArrowheads="1"/>
          </p:cNvSpPr>
          <p:nvPr>
            <p:ph type="dt" sz="half" idx="2"/>
          </p:nvPr>
        </p:nvSpPr>
        <p:spPr bwMode="auto">
          <a:xfrm>
            <a:off x="3048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defRPr>
            </a:lvl1pPr>
          </a:lstStyle>
          <a:p>
            <a:pPr>
              <a:defRPr/>
            </a:pPr>
            <a:endParaRPr lang="en-US"/>
          </a:p>
        </p:txBody>
      </p:sp>
      <p:sp>
        <p:nvSpPr>
          <p:cNvPr id="410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defRPr>
            </a:lvl1pPr>
          </a:lstStyle>
          <a:p>
            <a:pPr>
              <a:defRPr/>
            </a:pPr>
            <a:endParaRPr lang="en-US"/>
          </a:p>
        </p:txBody>
      </p:sp>
      <p:sp>
        <p:nvSpPr>
          <p:cNvPr id="4102" name="Rectangle 6"/>
          <p:cNvSpPr>
            <a:spLocks noGrp="1" noChangeArrowheads="1"/>
          </p:cNvSpPr>
          <p:nvPr>
            <p:ph type="sldNum" sz="quarter" idx="4"/>
          </p:nvPr>
        </p:nvSpPr>
        <p:spPr bwMode="auto">
          <a:xfrm>
            <a:off x="65532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defRPr>
            </a:lvl1pPr>
          </a:lstStyle>
          <a:p>
            <a:pPr>
              <a:defRPr/>
            </a:pPr>
            <a:fld id="{EC3CC014-FAC5-414D-B236-4F38AB1804B0}"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wmf"/><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Rot="1" noChangeArrowheads="1"/>
          </p:cNvSpPr>
          <p:nvPr>
            <p:ph type="ctrTitle"/>
          </p:nvPr>
        </p:nvSpPr>
        <p:spPr/>
        <p:txBody>
          <a:bodyPr/>
          <a:lstStyle/>
          <a:p>
            <a:pPr eaLnBrk="1" hangingPunct="1">
              <a:defRPr/>
            </a:pPr>
            <a:r>
              <a:rPr lang="en-US" sz="4000" dirty="0" smtClean="0"/>
              <a:t>Reviewing Your First Semester: Improving Exam Performance</a:t>
            </a:r>
          </a:p>
        </p:txBody>
      </p:sp>
      <p:sp>
        <p:nvSpPr>
          <p:cNvPr id="2051" name="Rectangle 3"/>
          <p:cNvSpPr>
            <a:spLocks noGrp="1" noRot="1" noChangeArrowheads="1"/>
          </p:cNvSpPr>
          <p:nvPr>
            <p:ph type="subTitle" idx="1"/>
          </p:nvPr>
        </p:nvSpPr>
        <p:spPr/>
        <p:txBody>
          <a:bodyPr/>
          <a:lstStyle/>
          <a:p>
            <a:pPr eaLnBrk="1" hangingPunct="1">
              <a:defRPr/>
            </a:pPr>
            <a:r>
              <a:rPr lang="en-US" sz="2800" dirty="0" smtClean="0"/>
              <a:t>Professor Jason P. Nance</a:t>
            </a:r>
          </a:p>
          <a:p>
            <a:pPr eaLnBrk="1" hangingPunct="1">
              <a:defRPr/>
            </a:pPr>
            <a:r>
              <a:rPr lang="en-US" sz="2800" dirty="0" smtClean="0"/>
              <a:t>Levin College of Law</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4"/>
          <p:cNvSpPr>
            <a:spLocks noGrp="1" noRot="1" noChangeArrowheads="1"/>
          </p:cNvSpPr>
          <p:nvPr>
            <p:ph type="title"/>
          </p:nvPr>
        </p:nvSpPr>
        <p:spPr>
          <a:xfrm>
            <a:off x="301625" y="533400"/>
            <a:ext cx="8510588" cy="1020763"/>
          </a:xfrm>
        </p:spPr>
        <p:txBody>
          <a:bodyPr/>
          <a:lstStyle/>
          <a:p>
            <a:pPr eaLnBrk="1" hangingPunct="1">
              <a:defRPr/>
            </a:pPr>
            <a:r>
              <a:rPr lang="en-US" sz="5400" dirty="0" smtClean="0"/>
              <a:t>Questions?</a:t>
            </a:r>
          </a:p>
        </p:txBody>
      </p:sp>
      <p:pic>
        <p:nvPicPr>
          <p:cNvPr id="11267" name="Picture 7" descr="C:\Documents and Settings\seigel\Local Settings\Temporary Internet Files\Content.IE5\OAZTXW6J\MCj04042630000[1].wmf"/>
          <p:cNvPicPr>
            <a:picLocks noChangeAspect="1" noChangeArrowheads="1"/>
          </p:cNvPicPr>
          <p:nvPr/>
        </p:nvPicPr>
        <p:blipFill>
          <a:blip r:embed="rId2" cstate="print"/>
          <a:srcRect/>
          <a:stretch>
            <a:fillRect/>
          </a:stretch>
        </p:blipFill>
        <p:spPr bwMode="auto">
          <a:xfrm>
            <a:off x="2438400" y="2057400"/>
            <a:ext cx="4035425" cy="3722688"/>
          </a:xfrm>
          <a:prstGeom prst="rect">
            <a:avLst/>
          </a:prstGeom>
          <a:noFill/>
          <a:ln w="9525">
            <a:noFill/>
            <a:miter lim="800000"/>
            <a:headEnd/>
            <a:tailEnd/>
          </a:ln>
        </p:spPr>
      </p:pic>
      <p:pic>
        <p:nvPicPr>
          <p:cNvPr id="11268" name="Picture 8" descr="C:\Documents and Settings\seigel\Local Settings\Temporary Internet Files\Content.IE5\7RASO52O\MMj02835510000[1].gif"/>
          <p:cNvPicPr>
            <a:picLocks noChangeAspect="1" noChangeArrowheads="1" noCrop="1"/>
          </p:cNvPicPr>
          <p:nvPr/>
        </p:nvPicPr>
        <p:blipFill>
          <a:blip r:embed="rId3" cstate="print"/>
          <a:srcRect/>
          <a:stretch>
            <a:fillRect/>
          </a:stretch>
        </p:blipFill>
        <p:spPr bwMode="auto">
          <a:xfrm>
            <a:off x="4286250" y="3157538"/>
            <a:ext cx="571500" cy="542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p:txBody>
          <a:bodyPr/>
          <a:lstStyle/>
          <a:p>
            <a:pPr eaLnBrk="1" hangingPunct="1">
              <a:defRPr/>
            </a:pPr>
            <a:r>
              <a:rPr lang="en-US" dirty="0" smtClean="0"/>
              <a:t>Some Hard Truths</a:t>
            </a:r>
          </a:p>
        </p:txBody>
      </p:sp>
      <p:sp>
        <p:nvSpPr>
          <p:cNvPr id="7171" name="Rectangle 3"/>
          <p:cNvSpPr>
            <a:spLocks noGrp="1" noRot="1" noChangeArrowheads="1"/>
          </p:cNvSpPr>
          <p:nvPr>
            <p:ph type="body" idx="1"/>
          </p:nvPr>
        </p:nvSpPr>
        <p:spPr>
          <a:xfrm>
            <a:off x="304800" y="1905000"/>
            <a:ext cx="8540750" cy="4422775"/>
          </a:xfrm>
        </p:spPr>
        <p:txBody>
          <a:bodyPr/>
          <a:lstStyle/>
          <a:p>
            <a:pPr eaLnBrk="1" hangingPunct="1">
              <a:defRPr/>
            </a:pPr>
            <a:r>
              <a:rPr lang="en-US" dirty="0" smtClean="0"/>
              <a:t>Few law students do as well as they had hoped coming in.  This a time of readjustment for many, as we take a group of extremely bright people and “reorder them” from top to bottom.</a:t>
            </a:r>
          </a:p>
          <a:p>
            <a:pPr eaLnBrk="1" hangingPunct="1">
              <a:defRPr/>
            </a:pPr>
            <a:r>
              <a:rPr lang="en-US" dirty="0" smtClean="0"/>
              <a:t>This is not the mythical Lake </a:t>
            </a:r>
            <a:r>
              <a:rPr lang="en-US" dirty="0" err="1" smtClean="0"/>
              <a:t>Wobegon</a:t>
            </a:r>
            <a:r>
              <a:rPr lang="en-US" dirty="0" smtClean="0"/>
              <a:t>.  All of you cannot be “above average.”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p:txBody>
          <a:bodyPr/>
          <a:lstStyle/>
          <a:p>
            <a:pPr eaLnBrk="1" hangingPunct="1">
              <a:defRPr/>
            </a:pPr>
            <a:r>
              <a:rPr lang="en-US" dirty="0" smtClean="0"/>
              <a:t>More Hard truths . . .</a:t>
            </a:r>
          </a:p>
        </p:txBody>
      </p:sp>
      <p:sp>
        <p:nvSpPr>
          <p:cNvPr id="8195" name="Rectangle 3"/>
          <p:cNvSpPr>
            <a:spLocks noGrp="1" noRot="1" noChangeArrowheads="1"/>
          </p:cNvSpPr>
          <p:nvPr>
            <p:ph type="body" sz="half" idx="1"/>
          </p:nvPr>
        </p:nvSpPr>
        <p:spPr/>
        <p:txBody>
          <a:bodyPr/>
          <a:lstStyle/>
          <a:p>
            <a:pPr eaLnBrk="1" hangingPunct="1">
              <a:defRPr/>
            </a:pPr>
            <a:r>
              <a:rPr lang="en-US" sz="2800" dirty="0" smtClean="0"/>
              <a:t>In law school, we violate nearly every good practice when it comes to use of examinations to teach:</a:t>
            </a:r>
          </a:p>
          <a:p>
            <a:pPr lvl="1" eaLnBrk="1" hangingPunct="1">
              <a:defRPr/>
            </a:pPr>
            <a:r>
              <a:rPr lang="en-US" sz="2400" dirty="0" smtClean="0"/>
              <a:t>Too few exams</a:t>
            </a:r>
          </a:p>
          <a:p>
            <a:pPr lvl="1" eaLnBrk="1" hangingPunct="1">
              <a:defRPr/>
            </a:pPr>
            <a:r>
              <a:rPr lang="en-US" sz="2400" dirty="0" smtClean="0"/>
              <a:t>Too little feedback</a:t>
            </a:r>
          </a:p>
          <a:p>
            <a:pPr lvl="1" eaLnBrk="1" hangingPunct="1">
              <a:defRPr/>
            </a:pPr>
            <a:r>
              <a:rPr lang="en-US" sz="2400" dirty="0" smtClean="0"/>
              <a:t>Too little chance to learn from mistakes</a:t>
            </a:r>
          </a:p>
        </p:txBody>
      </p:sp>
      <p:pic>
        <p:nvPicPr>
          <p:cNvPr id="4100" name="Picture 5" descr="C:\Documents and Settings\seigel\Local Settings\Temporary Internet Files\Content.IE5\M09K9DTX\MCj04347560000[1].png"/>
          <p:cNvPicPr>
            <a:picLocks noGrp="1" noChangeAspect="1" noChangeArrowheads="1"/>
          </p:cNvPicPr>
          <p:nvPr>
            <p:ph type="clipArt" sz="half" idx="2"/>
          </p:nvPr>
        </p:nvPicPr>
        <p:blipFill>
          <a:blip r:embed="rId2" cstate="print"/>
          <a:srcRect/>
          <a:stretch>
            <a:fillRect/>
          </a:stretch>
        </p:blipFill>
        <p:spPr>
          <a:xfrm>
            <a:off x="4648200" y="1790700"/>
            <a:ext cx="3240088" cy="3240088"/>
          </a:xfr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So, What to Do?	</a:t>
            </a:r>
            <a:endParaRPr lang="en-US" dirty="0"/>
          </a:p>
        </p:txBody>
      </p:sp>
      <p:sp>
        <p:nvSpPr>
          <p:cNvPr id="3" name="Content Placeholder 2"/>
          <p:cNvSpPr>
            <a:spLocks noGrp="1"/>
          </p:cNvSpPr>
          <p:nvPr>
            <p:ph idx="1"/>
          </p:nvPr>
        </p:nvSpPr>
        <p:spPr/>
        <p:txBody>
          <a:bodyPr/>
          <a:lstStyle/>
          <a:p>
            <a:pPr>
              <a:defRPr/>
            </a:pPr>
            <a:r>
              <a:rPr lang="en-US" dirty="0" smtClean="0"/>
              <a:t>DON’T GIVE UP!!  MANY STUDENTS DO IMPROVE GRADES AND RISE IN RANK AFTER FIRST SEMESTER.</a:t>
            </a:r>
          </a:p>
          <a:p>
            <a:pPr>
              <a:defRPr/>
            </a:pPr>
            <a:r>
              <a:rPr lang="en-US" dirty="0" smtClean="0"/>
              <a:t>See Your First Year Professors, If Possible</a:t>
            </a:r>
          </a:p>
          <a:p>
            <a:pPr lvl="1">
              <a:defRPr/>
            </a:pPr>
            <a:r>
              <a:rPr lang="en-US" dirty="0" smtClean="0"/>
              <a:t>Key: Disarm professor by stating upfront that you are not interested in challenging your grade, but only interested in learning from exam</a:t>
            </a:r>
          </a:p>
          <a:p>
            <a:pPr lvl="1">
              <a:defRPr/>
            </a:pPr>
            <a:r>
              <a:rPr lang="en-US" dirty="0" smtClean="0"/>
              <a:t>Why?</a:t>
            </a:r>
          </a:p>
          <a:p>
            <a:pPr lvl="1">
              <a:buFontTx/>
              <a:buNone/>
              <a:defRPr/>
            </a:pP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Understand Professor’s Perspective</a:t>
            </a:r>
            <a:endParaRPr lang="en-US" dirty="0"/>
          </a:p>
        </p:txBody>
      </p:sp>
      <p:sp>
        <p:nvSpPr>
          <p:cNvPr id="3" name="Content Placeholder 2"/>
          <p:cNvSpPr>
            <a:spLocks noGrp="1"/>
          </p:cNvSpPr>
          <p:nvPr>
            <p:ph sz="half" idx="1"/>
          </p:nvPr>
        </p:nvSpPr>
        <p:spPr/>
        <p:txBody>
          <a:bodyPr/>
          <a:lstStyle/>
          <a:p>
            <a:pPr>
              <a:defRPr/>
            </a:pPr>
            <a:r>
              <a:rPr lang="en-US" dirty="0" smtClean="0"/>
              <a:t>He/she has worked very hard grading, and has tried to be very fair.  Grading is worst part of job.  Must be done in context.  When you challenge grade, it brings out worst in professor.</a:t>
            </a:r>
            <a:endParaRPr lang="en-US" dirty="0"/>
          </a:p>
        </p:txBody>
      </p:sp>
      <p:sp>
        <p:nvSpPr>
          <p:cNvPr id="4" name="Content Placeholder 3"/>
          <p:cNvSpPr>
            <a:spLocks noGrp="1"/>
          </p:cNvSpPr>
          <p:nvPr>
            <p:ph sz="half" idx="2"/>
          </p:nvPr>
        </p:nvSpPr>
        <p:spPr/>
        <p:txBody>
          <a:bodyPr/>
          <a:lstStyle/>
          <a:p>
            <a:pPr>
              <a:defRPr/>
            </a:pPr>
            <a:r>
              <a:rPr lang="en-US" sz="2400" dirty="0" smtClean="0"/>
              <a:t>Also, many professors curve UP to the mandatory 3.25 GPA.  That means that some of them feel that they have already been TOO generous with their grades.  They think that you should be happy with your grade – w/out curve, it likely would have been much worse!</a:t>
            </a:r>
            <a:endParaRPr 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So, Try to See Your Exam</a:t>
            </a:r>
            <a:endParaRPr lang="en-US" dirty="0"/>
          </a:p>
        </p:txBody>
      </p:sp>
      <p:sp>
        <p:nvSpPr>
          <p:cNvPr id="3" name="Content Placeholder 2"/>
          <p:cNvSpPr>
            <a:spLocks noGrp="1"/>
          </p:cNvSpPr>
          <p:nvPr>
            <p:ph idx="1"/>
          </p:nvPr>
        </p:nvSpPr>
        <p:spPr/>
        <p:txBody>
          <a:bodyPr/>
          <a:lstStyle/>
          <a:p>
            <a:pPr>
              <a:defRPr/>
            </a:pPr>
            <a:r>
              <a:rPr lang="en-US" dirty="0" smtClean="0"/>
              <a:t>With Answer Key, </a:t>
            </a:r>
            <a:r>
              <a:rPr lang="en-US" dirty="0" smtClean="0">
                <a:solidFill>
                  <a:srgbClr val="FF0000"/>
                </a:solidFill>
              </a:rPr>
              <a:t>to honestly assess what you could have done better</a:t>
            </a:r>
            <a:r>
              <a:rPr lang="en-US" dirty="0" smtClean="0"/>
              <a:t>.  Do Not use it as subterfuge to fight over the grade.</a:t>
            </a:r>
          </a:p>
          <a:p>
            <a:pPr>
              <a:defRPr/>
            </a:pPr>
            <a:r>
              <a:rPr lang="en-US" dirty="0" smtClean="0"/>
              <a:t>Ask for explanations of what you did wrong.</a:t>
            </a:r>
          </a:p>
          <a:p>
            <a:pPr>
              <a:defRPr/>
            </a:pPr>
            <a:r>
              <a:rPr lang="en-US" dirty="0" smtClean="0"/>
              <a:t>Do not be surprised if your professor’s answers to your questions are relatively vague, as the difference between a B+ and an A or A- exam may be difficult to explain, especially after the fact.  Grading occurs in context.</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Here’s a Summary of What Some Professors Had to Say</a:t>
            </a:r>
            <a:endParaRPr lang="en-US" dirty="0"/>
          </a:p>
        </p:txBody>
      </p:sp>
      <p:sp>
        <p:nvSpPr>
          <p:cNvPr id="3" name="Content Placeholder 2"/>
          <p:cNvSpPr>
            <a:spLocks noGrp="1"/>
          </p:cNvSpPr>
          <p:nvPr>
            <p:ph idx="1"/>
          </p:nvPr>
        </p:nvSpPr>
        <p:spPr>
          <a:xfrm>
            <a:off x="301625" y="2057400"/>
            <a:ext cx="8540750" cy="4041775"/>
          </a:xfrm>
        </p:spPr>
        <p:txBody>
          <a:bodyPr/>
          <a:lstStyle/>
          <a:p>
            <a:pPr>
              <a:defRPr/>
            </a:pPr>
            <a:r>
              <a:rPr lang="en-US" dirty="0" smtClean="0"/>
              <a:t>Students often </a:t>
            </a:r>
            <a:r>
              <a:rPr lang="en-US" dirty="0" smtClean="0">
                <a:solidFill>
                  <a:srgbClr val="FF0000"/>
                </a:solidFill>
              </a:rPr>
              <a:t>FAIL TO ANSWER THE SPECIFIC QUESTION ASKED ON THE EXAM.</a:t>
            </a:r>
            <a:r>
              <a:rPr lang="en-US" dirty="0" smtClean="0"/>
              <a:t>  They want to prove how much doctrine they know rather than attack the question as a problem to be solved.</a:t>
            </a:r>
          </a:p>
          <a:p>
            <a:pPr>
              <a:buFont typeface="Wingdings" pitchFamily="2" charset="2"/>
              <a:buNone/>
              <a:defRPr/>
            </a:pPr>
            <a:endParaRPr lang="en-US" sz="1400" dirty="0" smtClean="0"/>
          </a:p>
          <a:p>
            <a:pPr>
              <a:defRPr/>
            </a:pPr>
            <a:r>
              <a:rPr lang="en-US" dirty="0" smtClean="0"/>
              <a:t>Some students fail to follow directions.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1625" y="762000"/>
            <a:ext cx="8540750" cy="5337175"/>
          </a:xfrm>
        </p:spPr>
        <p:txBody>
          <a:bodyPr/>
          <a:lstStyle/>
          <a:p>
            <a:pPr>
              <a:defRPr/>
            </a:pPr>
            <a:r>
              <a:rPr lang="en-US" dirty="0" smtClean="0"/>
              <a:t>“I wish I could find some way to convince students that displaying some degree of informed intellectual curiosity is the best way to perform well on exams.</a:t>
            </a:r>
            <a:r>
              <a:rPr lang="en-US" dirty="0" smtClean="0">
                <a:solidFill>
                  <a:srgbClr val="FF0000"/>
                </a:solidFill>
              </a:rPr>
              <a:t>  You have to sound like you’re interested in engaging the problem.”</a:t>
            </a:r>
          </a:p>
          <a:p>
            <a:pPr>
              <a:defRPr/>
            </a:pPr>
            <a:endParaRPr lang="en-US" sz="1400" dirty="0" smtClean="0">
              <a:solidFill>
                <a:srgbClr val="FF0000"/>
              </a:solidFill>
            </a:endParaRPr>
          </a:p>
          <a:p>
            <a:pPr>
              <a:defRPr/>
            </a:pPr>
            <a:r>
              <a:rPr lang="en-US" dirty="0" smtClean="0"/>
              <a:t>“I have found that poor performance rests primarily on </a:t>
            </a:r>
            <a:r>
              <a:rPr lang="en-US" dirty="0" smtClean="0">
                <a:solidFill>
                  <a:srgbClr val="FF0000"/>
                </a:solidFill>
              </a:rPr>
              <a:t>superficial analysis </a:t>
            </a:r>
            <a:r>
              <a:rPr lang="en-US" dirty="0" smtClean="0"/>
              <a:t>of the problem statements rather than simple lack of knowledge of doctrine . . .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Take Away Message?</a:t>
            </a:r>
            <a:endParaRPr lang="en-US" dirty="0"/>
          </a:p>
        </p:txBody>
      </p:sp>
      <p:sp>
        <p:nvSpPr>
          <p:cNvPr id="3" name="Content Placeholder 2"/>
          <p:cNvSpPr>
            <a:spLocks noGrp="1"/>
          </p:cNvSpPr>
          <p:nvPr>
            <p:ph sz="half" idx="1"/>
          </p:nvPr>
        </p:nvSpPr>
        <p:spPr/>
        <p:txBody>
          <a:bodyPr/>
          <a:lstStyle/>
          <a:p>
            <a:pPr>
              <a:defRPr/>
            </a:pPr>
            <a:r>
              <a:rPr lang="en-US" dirty="0" smtClean="0"/>
              <a:t>Now, more than ever, hard work will pay off because you have a better idea of what is expected of you and what will work.</a:t>
            </a:r>
          </a:p>
          <a:p>
            <a:pPr>
              <a:defRPr/>
            </a:pPr>
            <a:r>
              <a:rPr lang="en-US" dirty="0" smtClean="0"/>
              <a:t>Don’t necessarily do just more of the same; adjust study </a:t>
            </a:r>
            <a:r>
              <a:rPr lang="en-US" dirty="0" smtClean="0"/>
              <a:t>habits.</a:t>
            </a:r>
            <a:endParaRPr lang="en-US" dirty="0"/>
          </a:p>
        </p:txBody>
      </p:sp>
      <p:sp>
        <p:nvSpPr>
          <p:cNvPr id="4" name="Content Placeholder 3"/>
          <p:cNvSpPr>
            <a:spLocks noGrp="1"/>
          </p:cNvSpPr>
          <p:nvPr>
            <p:ph sz="half" idx="2"/>
          </p:nvPr>
        </p:nvSpPr>
        <p:spPr/>
        <p:txBody>
          <a:bodyPr/>
          <a:lstStyle/>
          <a:p>
            <a:pPr>
              <a:defRPr/>
            </a:pPr>
            <a:r>
              <a:rPr lang="en-US" dirty="0" smtClean="0"/>
              <a:t>Keep things in perspective; remember that you’re at a great law </a:t>
            </a:r>
            <a:r>
              <a:rPr lang="en-US" dirty="0" smtClean="0"/>
              <a:t>school. There </a:t>
            </a:r>
            <a:r>
              <a:rPr lang="en-US" dirty="0" smtClean="0"/>
              <a:t>is more to good lawyering that law school grades.</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louds">
  <a:themeElements>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fontScheme name="Cloud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clrMap bg1="dk2" tx1="lt1" bg2="dk1" tx2="lt2" accent1="accent1" accent2="accent2" accent3="accent3" accent4="accent4" accent5="accent5" accent6="accent6" hlink="hlink" folHlink="folHlink"/>
    </a:extraClrScheme>
    <a:extraClrScheme>
      <a:clrScheme name="Clouds 2">
        <a:dk1>
          <a:srgbClr val="000066"/>
        </a:dk1>
        <a:lt1>
          <a:srgbClr val="FFFFFF"/>
        </a:lt1>
        <a:dk2>
          <a:srgbClr val="00A2DC"/>
        </a:dk2>
        <a:lt2>
          <a:srgbClr val="FFFFFF"/>
        </a:lt2>
        <a:accent1>
          <a:srgbClr val="0079A4"/>
        </a:accent1>
        <a:accent2>
          <a:srgbClr val="33CCCC"/>
        </a:accent2>
        <a:accent3>
          <a:srgbClr val="AACEEB"/>
        </a:accent3>
        <a:accent4>
          <a:srgbClr val="DADADA"/>
        </a:accent4>
        <a:accent5>
          <a:srgbClr val="AABECF"/>
        </a:accent5>
        <a:accent6>
          <a:srgbClr val="2DB9B9"/>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Clouds 3">
        <a:dk1>
          <a:srgbClr val="010199"/>
        </a:dk1>
        <a:lt1>
          <a:srgbClr val="FFFFFF"/>
        </a:lt1>
        <a:dk2>
          <a:srgbClr val="000092"/>
        </a:dk2>
        <a:lt2>
          <a:srgbClr val="CCFFFF"/>
        </a:lt2>
        <a:accent1>
          <a:srgbClr val="66CCFF"/>
        </a:accent1>
        <a:accent2>
          <a:srgbClr val="2EBDBA"/>
        </a:accent2>
        <a:accent3>
          <a:srgbClr val="AAAAC7"/>
        </a:accent3>
        <a:accent4>
          <a:srgbClr val="DADADA"/>
        </a:accent4>
        <a:accent5>
          <a:srgbClr val="B8E2FF"/>
        </a:accent5>
        <a:accent6>
          <a:srgbClr val="29ABA8"/>
        </a:accent6>
        <a:hlink>
          <a:srgbClr val="66FFFF"/>
        </a:hlink>
        <a:folHlink>
          <a:srgbClr val="CC99FF"/>
        </a:folHlink>
      </a:clrScheme>
      <a:clrMap bg1="dk2" tx1="lt1" bg2="dk1" tx2="lt2" accent1="accent1" accent2="accent2" accent3="accent3" accent4="accent4" accent5="accent5" accent6="accent6" hlink="hlink" folHlink="folHlink"/>
    </a:extraClrScheme>
    <a:extraClrScheme>
      <a:clrScheme name="Clouds 4">
        <a:dk1>
          <a:srgbClr val="000000"/>
        </a:dk1>
        <a:lt1>
          <a:srgbClr val="FFFFFF"/>
        </a:lt1>
        <a:dk2>
          <a:srgbClr val="006A67"/>
        </a:dk2>
        <a:lt2>
          <a:srgbClr val="FFFFCC"/>
        </a:lt2>
        <a:accent1>
          <a:srgbClr val="33CCCC"/>
        </a:accent1>
        <a:accent2>
          <a:srgbClr val="6D6FC7"/>
        </a:accent2>
        <a:accent3>
          <a:srgbClr val="AAB9B8"/>
        </a:accent3>
        <a:accent4>
          <a:srgbClr val="DADADA"/>
        </a:accent4>
        <a:accent5>
          <a:srgbClr val="ADE2E2"/>
        </a:accent5>
        <a:accent6>
          <a:srgbClr val="6264B4"/>
        </a:accent6>
        <a:hlink>
          <a:srgbClr val="00FFFF"/>
        </a:hlink>
        <a:folHlink>
          <a:srgbClr val="00CC66"/>
        </a:folHlink>
      </a:clrScheme>
      <a:clrMap bg1="dk2" tx1="lt1" bg2="dk1" tx2="lt2" accent1="accent1" accent2="accent2" accent3="accent3" accent4="accent4" accent5="accent5" accent6="accent6" hlink="hlink" folHlink="folHlink"/>
    </a:extraClrScheme>
    <a:extraClrScheme>
      <a:clrScheme name="Clouds 5">
        <a:dk1>
          <a:srgbClr val="4D4D4D"/>
        </a:dk1>
        <a:lt1>
          <a:srgbClr val="FFFFFF"/>
        </a:lt1>
        <a:dk2>
          <a:srgbClr val="650BB7"/>
        </a:dk2>
        <a:lt2>
          <a:srgbClr val="FFFFFF"/>
        </a:lt2>
        <a:accent1>
          <a:srgbClr val="FF66FF"/>
        </a:accent1>
        <a:accent2>
          <a:srgbClr val="666699"/>
        </a:accent2>
        <a:accent3>
          <a:srgbClr val="B8AAD8"/>
        </a:accent3>
        <a:accent4>
          <a:srgbClr val="DADADA"/>
        </a:accent4>
        <a:accent5>
          <a:srgbClr val="FFB8FF"/>
        </a:accent5>
        <a:accent6>
          <a:srgbClr val="5C5C8A"/>
        </a:accent6>
        <a:hlink>
          <a:srgbClr val="E9E9FF"/>
        </a:hlink>
        <a:folHlink>
          <a:srgbClr val="CCECFF"/>
        </a:folHlink>
      </a:clrScheme>
      <a:clrMap bg1="dk2" tx1="lt1" bg2="dk1" tx2="lt2" accent1="accent1" accent2="accent2" accent3="accent3" accent4="accent4" accent5="accent5" accent6="accent6" hlink="hlink" folHlink="folHlink"/>
    </a:extraClrScheme>
    <a:extraClrScheme>
      <a:clrScheme name="Clouds 6">
        <a:dk1>
          <a:srgbClr val="FFFFFF"/>
        </a:dk1>
        <a:lt1>
          <a:srgbClr val="FFFFFF"/>
        </a:lt1>
        <a:dk2>
          <a:srgbClr val="005000"/>
        </a:dk2>
        <a:lt2>
          <a:srgbClr val="DCEAAE"/>
        </a:lt2>
        <a:accent1>
          <a:srgbClr val="99CC00"/>
        </a:accent1>
        <a:accent2>
          <a:srgbClr val="6F801A"/>
        </a:accent2>
        <a:accent3>
          <a:srgbClr val="AAB3AA"/>
        </a:accent3>
        <a:accent4>
          <a:srgbClr val="DADADA"/>
        </a:accent4>
        <a:accent5>
          <a:srgbClr val="CAE2AA"/>
        </a:accent5>
        <a:accent6>
          <a:srgbClr val="647316"/>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Clouds 7">
        <a:dk1>
          <a:srgbClr val="4F4F77"/>
        </a:dk1>
        <a:lt1>
          <a:srgbClr val="FFFFFF"/>
        </a:lt1>
        <a:dk2>
          <a:srgbClr val="7979A5"/>
        </a:dk2>
        <a:lt2>
          <a:srgbClr val="F3F3FF"/>
        </a:lt2>
        <a:accent1>
          <a:srgbClr val="5D5D8B"/>
        </a:accent1>
        <a:accent2>
          <a:srgbClr val="66CCFF"/>
        </a:accent2>
        <a:accent3>
          <a:srgbClr val="BEBECF"/>
        </a:accent3>
        <a:accent4>
          <a:srgbClr val="DADADA"/>
        </a:accent4>
        <a:accent5>
          <a:srgbClr val="B6B6C4"/>
        </a:accent5>
        <a:accent6>
          <a:srgbClr val="5CB9E7"/>
        </a:accent6>
        <a:hlink>
          <a:srgbClr val="CCECFF"/>
        </a:hlink>
        <a:folHlink>
          <a:srgbClr val="FFFFCC"/>
        </a:folHlink>
      </a:clrScheme>
      <a:clrMap bg1="dk2" tx1="lt1" bg2="dk1" tx2="lt2" accent1="accent1" accent2="accent2" accent3="accent3" accent4="accent4" accent5="accent5" accent6="accent6" hlink="hlink" folHlink="folHlink"/>
    </a:extraClrScheme>
    <a:extraClrScheme>
      <a:clrScheme name="Clouds 8">
        <a:dk1>
          <a:srgbClr val="000000"/>
        </a:dk1>
        <a:lt1>
          <a:srgbClr val="B9B9B9"/>
        </a:lt1>
        <a:dk2>
          <a:srgbClr val="8A8472"/>
        </a:dk2>
        <a:lt2>
          <a:srgbClr val="4D4D4D"/>
        </a:lt2>
        <a:accent1>
          <a:srgbClr val="EDEEE2"/>
        </a:accent1>
        <a:accent2>
          <a:srgbClr val="7FAA7E"/>
        </a:accent2>
        <a:accent3>
          <a:srgbClr val="D9D9D9"/>
        </a:accent3>
        <a:accent4>
          <a:srgbClr val="000000"/>
        </a:accent4>
        <a:accent5>
          <a:srgbClr val="F4F5EE"/>
        </a:accent5>
        <a:accent6>
          <a:srgbClr val="729A72"/>
        </a:accent6>
        <a:hlink>
          <a:srgbClr val="008000"/>
        </a:hlink>
        <a:folHlink>
          <a:srgbClr val="989400"/>
        </a:folHlink>
      </a:clrScheme>
      <a:clrMap bg1="lt1" tx1="dk1" bg2="lt2" tx2="dk2" accent1="accent1" accent2="accent2" accent3="accent3" accent4="accent4" accent5="accent5" accent6="accent6" hlink="hlink" folHlink="folHlink"/>
    </a:extraClrScheme>
    <a:extraClrScheme>
      <a:clrScheme name="Clouds 9">
        <a:dk1>
          <a:srgbClr val="000000"/>
        </a:dk1>
        <a:lt1>
          <a:srgbClr val="FEA24E"/>
        </a:lt1>
        <a:dk2>
          <a:srgbClr val="CC6600"/>
        </a:dk2>
        <a:lt2>
          <a:srgbClr val="808080"/>
        </a:lt2>
        <a:accent1>
          <a:srgbClr val="FBEECD"/>
        </a:accent1>
        <a:accent2>
          <a:srgbClr val="ECD044"/>
        </a:accent2>
        <a:accent3>
          <a:srgbClr val="FECEB2"/>
        </a:accent3>
        <a:accent4>
          <a:srgbClr val="000000"/>
        </a:accent4>
        <a:accent5>
          <a:srgbClr val="FDF5E3"/>
        </a:accent5>
        <a:accent6>
          <a:srgbClr val="D6BC3D"/>
        </a:accent6>
        <a:hlink>
          <a:srgbClr val="E42B00"/>
        </a:hlink>
        <a:folHlink>
          <a:srgbClr val="996633"/>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Clouds</Template>
  <TotalTime>190</TotalTime>
  <Words>546</Words>
  <Application>Microsoft Office PowerPoint</Application>
  <PresentationFormat>On-screen Show (4:3)</PresentationFormat>
  <Paragraphs>35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Clouds</vt:lpstr>
      <vt:lpstr>Reviewing Your First Semester: Improving Exam Performance</vt:lpstr>
      <vt:lpstr>Some Hard Truths</vt:lpstr>
      <vt:lpstr>More Hard truths . . .</vt:lpstr>
      <vt:lpstr>So, What to Do? </vt:lpstr>
      <vt:lpstr>Understand Professor’s Perspective</vt:lpstr>
      <vt:lpstr>So, Try to See Your Exam</vt:lpstr>
      <vt:lpstr>Here’s a Summary of What Some Professors Had to Say</vt:lpstr>
      <vt:lpstr>Slide 8</vt:lpstr>
      <vt:lpstr>Take Away Message?</vt:lpstr>
      <vt:lpstr>Questions?</vt:lpstr>
    </vt:vector>
  </TitlesOfParts>
  <Company>University of Florida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Approaching Law School Exams</dc:title>
  <dc:creator>Michael Seigel</dc:creator>
  <cp:lastModifiedBy>Jason P. Nance</cp:lastModifiedBy>
  <cp:revision>28</cp:revision>
  <dcterms:created xsi:type="dcterms:W3CDTF">2007-10-31T12:56:57Z</dcterms:created>
  <dcterms:modified xsi:type="dcterms:W3CDTF">2013-01-16T20:44:10Z</dcterms:modified>
</cp:coreProperties>
</file>