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2" r:id="rId1"/>
  </p:sldMasterIdLst>
  <p:notesMasterIdLst>
    <p:notesMasterId r:id="rId14"/>
  </p:notesMasterIdLst>
  <p:sldIdLst>
    <p:sldId id="256" r:id="rId2"/>
    <p:sldId id="257" r:id="rId3"/>
    <p:sldId id="258" r:id="rId4"/>
    <p:sldId id="259" r:id="rId5"/>
    <p:sldId id="260" r:id="rId6"/>
    <p:sldId id="263" r:id="rId7"/>
    <p:sldId id="261" r:id="rId8"/>
    <p:sldId id="262"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CACA"/>
          </a:solidFill>
        </a:fill>
      </a:tcStyle>
    </a:wholeTbl>
    <a:band2H>
      <a:tcTxStyle/>
      <a:tcStyle>
        <a:tcBdr/>
        <a:fill>
          <a:solidFill>
            <a:srgbClr val="F2E7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E5CB"/>
          </a:solidFill>
        </a:fill>
      </a:tcStyle>
    </a:wholeTbl>
    <a:band2H>
      <a:tcTxStyle/>
      <a:tcStyle>
        <a:tcBdr/>
        <a:fill>
          <a:solidFill>
            <a:srgbClr val="FAF3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1DE"/>
          </a:solidFill>
        </a:fill>
      </a:tcStyle>
    </a:wholeTbl>
    <a:band2H>
      <a:tcTxStyle/>
      <a:tcStyle>
        <a:tcBdr/>
        <a:fill>
          <a:solidFill>
            <a:srgbClr val="EFE9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3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4" name="Shape 294"/>
          <p:cNvSpPr>
            <a:spLocks noGrp="1" noRot="1" noChangeAspect="1"/>
          </p:cNvSpPr>
          <p:nvPr>
            <p:ph type="sldImg"/>
          </p:nvPr>
        </p:nvSpPr>
        <p:spPr>
          <a:xfrm>
            <a:off x="1143000" y="685800"/>
            <a:ext cx="4572000" cy="3429000"/>
          </a:xfrm>
          <a:prstGeom prst="rect">
            <a:avLst/>
          </a:prstGeom>
        </p:spPr>
        <p:txBody>
          <a:bodyPr/>
          <a:lstStyle/>
          <a:p>
            <a:endParaRPr/>
          </a:p>
        </p:txBody>
      </p:sp>
      <p:sp>
        <p:nvSpPr>
          <p:cNvPr id="295" name="Shape 29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entury Gothic"/>
      </a:defRPr>
    </a:lvl1pPr>
    <a:lvl2pPr indent="228600" defTabSz="457200" latinLnBrk="0">
      <a:defRPr sz="1200">
        <a:latin typeface="+mj-lt"/>
        <a:ea typeface="+mj-ea"/>
        <a:cs typeface="+mj-cs"/>
        <a:sym typeface="Century Gothic"/>
      </a:defRPr>
    </a:lvl2pPr>
    <a:lvl3pPr indent="457200" defTabSz="457200" latinLnBrk="0">
      <a:defRPr sz="1200">
        <a:latin typeface="+mj-lt"/>
        <a:ea typeface="+mj-ea"/>
        <a:cs typeface="+mj-cs"/>
        <a:sym typeface="Century Gothic"/>
      </a:defRPr>
    </a:lvl3pPr>
    <a:lvl4pPr indent="685800" defTabSz="457200" latinLnBrk="0">
      <a:defRPr sz="1200">
        <a:latin typeface="+mj-lt"/>
        <a:ea typeface="+mj-ea"/>
        <a:cs typeface="+mj-cs"/>
        <a:sym typeface="Century Gothic"/>
      </a:defRPr>
    </a:lvl4pPr>
    <a:lvl5pPr indent="914400" defTabSz="457200" latinLnBrk="0">
      <a:defRPr sz="1200">
        <a:latin typeface="+mj-lt"/>
        <a:ea typeface="+mj-ea"/>
        <a:cs typeface="+mj-cs"/>
        <a:sym typeface="Century Gothic"/>
      </a:defRPr>
    </a:lvl5pPr>
    <a:lvl6pPr indent="1143000" defTabSz="457200" latinLnBrk="0">
      <a:defRPr sz="1200">
        <a:latin typeface="+mj-lt"/>
        <a:ea typeface="+mj-ea"/>
        <a:cs typeface="+mj-cs"/>
        <a:sym typeface="Century Gothic"/>
      </a:defRPr>
    </a:lvl6pPr>
    <a:lvl7pPr indent="1371600" defTabSz="457200" latinLnBrk="0">
      <a:defRPr sz="1200">
        <a:latin typeface="+mj-lt"/>
        <a:ea typeface="+mj-ea"/>
        <a:cs typeface="+mj-cs"/>
        <a:sym typeface="Century Gothic"/>
      </a:defRPr>
    </a:lvl7pPr>
    <a:lvl8pPr indent="1600200" defTabSz="457200" latinLnBrk="0">
      <a:defRPr sz="1200">
        <a:latin typeface="+mj-lt"/>
        <a:ea typeface="+mj-ea"/>
        <a:cs typeface="+mj-cs"/>
        <a:sym typeface="Century Gothic"/>
      </a:defRPr>
    </a:lvl8pPr>
    <a:lvl9pPr indent="1828800" defTabSz="457200" latinLnBrk="0">
      <a:defRPr sz="1200">
        <a:latin typeface="+mj-lt"/>
        <a:ea typeface="+mj-ea"/>
        <a:cs typeface="+mj-cs"/>
        <a:sym typeface="Century Gothic"/>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know </a:t>
            </a:r>
            <a:r>
              <a:rPr lang="en-US" dirty="0" err="1"/>
              <a:t>tha</a:t>
            </a:r>
            <a:endParaRPr lang="en-US" dirty="0"/>
          </a:p>
        </p:txBody>
      </p:sp>
    </p:spTree>
    <p:extLst>
      <p:ext uri="{BB962C8B-B14F-4D97-AF65-F5344CB8AC3E}">
        <p14:creationId xmlns:p14="http://schemas.microsoft.com/office/powerpoint/2010/main" val="334915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4093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00447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74729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07738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559045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420999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453171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071314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44290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65962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74299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09219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39702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79114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55629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56809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34753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10/14/2020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3982814838"/>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wolking@law.ufl.edu" TargetMode="External"/><Relationship Id="rId2" Type="http://schemas.openxmlformats.org/officeDocument/2006/relationships/hyperlink" Target="mailto:menendezs@law.ufl.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Title 1"/>
          <p:cNvSpPr txBox="1">
            <a:spLocks noGrp="1"/>
          </p:cNvSpPr>
          <p:nvPr>
            <p:ph type="ctrTitle"/>
          </p:nvPr>
        </p:nvSpPr>
        <p:spPr>
          <a:xfrm>
            <a:off x="971550" y="1337310"/>
            <a:ext cx="9795510" cy="2979997"/>
          </a:xfrm>
          <a:prstGeom prst="rect">
            <a:avLst/>
          </a:prstGeom>
        </p:spPr>
        <p:txBody>
          <a:bodyPr/>
          <a:lstStyle/>
          <a:p>
            <a:pPr defTabSz="370331">
              <a:defRPr sz="4212"/>
            </a:pPr>
            <a:r>
              <a:rPr dirty="0"/>
              <a:t>University of Florida </a:t>
            </a:r>
          </a:p>
          <a:p>
            <a:pPr defTabSz="370331">
              <a:defRPr sz="4374"/>
            </a:pPr>
            <a:r>
              <a:rPr sz="4212" dirty="0"/>
              <a:t>Levin College of Law</a:t>
            </a:r>
            <a:br>
              <a:rPr sz="4212" dirty="0"/>
            </a:br>
            <a:r>
              <a:rPr dirty="0"/>
              <a:t>Semester in Practice Information</a:t>
            </a:r>
            <a:r>
              <a:rPr lang="en-US" dirty="0"/>
              <a:t> </a:t>
            </a:r>
            <a:br>
              <a:rPr lang="en-US" dirty="0"/>
            </a:br>
            <a:r>
              <a:rPr lang="en-US" dirty="0"/>
              <a:t>Spring 2021</a:t>
            </a:r>
            <a:endParaRPr dirty="0"/>
          </a:p>
        </p:txBody>
      </p:sp>
      <p:sp>
        <p:nvSpPr>
          <p:cNvPr id="298" name="Subtitle 2"/>
          <p:cNvSpPr txBox="1">
            <a:spLocks noGrp="1"/>
          </p:cNvSpPr>
          <p:nvPr>
            <p:ph type="subTitle" idx="1"/>
          </p:nvPr>
        </p:nvSpPr>
        <p:spPr>
          <a:xfrm>
            <a:off x="1154954" y="4525991"/>
            <a:ext cx="8825660" cy="1112809"/>
          </a:xfrm>
          <a:prstGeom prst="rect">
            <a:avLst/>
          </a:prstGeom>
        </p:spPr>
        <p:txBody>
          <a:bodyPr/>
          <a:lstStyle/>
          <a:p>
            <a:r>
              <a:t>Silvia Menendez, Associate Dean of Experiential Learning</a:t>
            </a:r>
          </a:p>
          <a:p>
            <a:r>
              <a:t>Sarah H. Wolking, Director of Externships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Title 1"/>
          <p:cNvSpPr txBox="1">
            <a:spLocks noGrp="1"/>
          </p:cNvSpPr>
          <p:nvPr>
            <p:ph type="title"/>
          </p:nvPr>
        </p:nvSpPr>
        <p:spPr>
          <a:prstGeom prst="rect">
            <a:avLst/>
          </a:prstGeom>
        </p:spPr>
        <p:txBody>
          <a:bodyPr/>
          <a:lstStyle>
            <a:lvl1pPr defTabSz="182880">
              <a:defRPr sz="2000"/>
            </a:lvl1pPr>
          </a:lstStyle>
          <a:p>
            <a:r>
              <a:rPr sz="3200" dirty="0"/>
              <a:t>How can I complete all of the credits and courses I need to graduate while doing a SIP?</a:t>
            </a:r>
          </a:p>
        </p:txBody>
      </p:sp>
      <p:sp>
        <p:nvSpPr>
          <p:cNvPr id="325" name="Content Placeholder 2"/>
          <p:cNvSpPr txBox="1">
            <a:spLocks noGrp="1"/>
          </p:cNvSpPr>
          <p:nvPr>
            <p:ph idx="1"/>
          </p:nvPr>
        </p:nvSpPr>
        <p:spPr>
          <a:xfrm>
            <a:off x="645130" y="1661746"/>
            <a:ext cx="10558258" cy="4586653"/>
          </a:xfrm>
          <a:prstGeom prst="rect">
            <a:avLst/>
          </a:prstGeom>
        </p:spPr>
        <p:txBody>
          <a:bodyPr>
            <a:noAutofit/>
          </a:bodyPr>
          <a:lstStyle/>
          <a:p>
            <a:r>
              <a:rPr dirty="0"/>
              <a:t>If you need to obtain additional credits during SIP you may: </a:t>
            </a:r>
          </a:p>
          <a:p>
            <a:pPr marL="742950" lvl="1" indent="-285750">
              <a:defRPr sz="1600"/>
            </a:pPr>
            <a:r>
              <a:rPr sz="2000" dirty="0"/>
              <a:t>register for on-line classes through UF Law or the UF Graduate School; </a:t>
            </a:r>
          </a:p>
          <a:p>
            <a:pPr marL="742950" lvl="1" indent="-285750">
              <a:defRPr sz="1600"/>
            </a:pPr>
            <a:r>
              <a:rPr sz="2000" dirty="0"/>
              <a:t>take classes as a visiting student at a law school near your externship; </a:t>
            </a:r>
          </a:p>
          <a:p>
            <a:pPr marL="742950" lvl="1" indent="-285750">
              <a:defRPr sz="1600"/>
            </a:pPr>
            <a:r>
              <a:rPr sz="2000" dirty="0"/>
              <a:t>enroll in journal credits; or </a:t>
            </a:r>
          </a:p>
          <a:p>
            <a:pPr marL="742950" lvl="1" indent="-285750">
              <a:defRPr sz="1600"/>
            </a:pPr>
            <a:r>
              <a:rPr sz="2000" dirty="0"/>
              <a:t>arrange for an independent study with a faculty member who is willing to help. </a:t>
            </a:r>
          </a:p>
          <a:p>
            <a:r>
              <a:rPr dirty="0"/>
              <a:t>If you plan to participate in SIP, you must confirm degree and credit requirements with the Office of Student Affairs. </a:t>
            </a:r>
          </a:p>
          <a:p>
            <a:r>
              <a:rPr dirty="0"/>
              <a:t>You will not be allowed to waive a graduation requirement in order to participate in SIP.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Title 1"/>
          <p:cNvSpPr txBox="1">
            <a:spLocks noGrp="1"/>
          </p:cNvSpPr>
          <p:nvPr>
            <p:ph type="title"/>
          </p:nvPr>
        </p:nvSpPr>
        <p:spPr>
          <a:prstGeom prst="rect">
            <a:avLst/>
          </a:prstGeom>
        </p:spPr>
        <p:txBody>
          <a:bodyPr/>
          <a:lstStyle/>
          <a:p>
            <a:r>
              <a:rPr lang="en-US" sz="5400" dirty="0"/>
              <a:t>Deadlines</a:t>
            </a:r>
            <a:endParaRPr sz="5400" dirty="0"/>
          </a:p>
        </p:txBody>
      </p:sp>
      <p:sp>
        <p:nvSpPr>
          <p:cNvPr id="328" name="Content Placeholder 2"/>
          <p:cNvSpPr txBox="1">
            <a:spLocks noGrp="1"/>
          </p:cNvSpPr>
          <p:nvPr>
            <p:ph idx="1"/>
          </p:nvPr>
        </p:nvSpPr>
        <p:spPr>
          <a:xfrm>
            <a:off x="588397" y="1781092"/>
            <a:ext cx="10837627" cy="4467307"/>
          </a:xfrm>
          <a:prstGeom prst="rect">
            <a:avLst/>
          </a:prstGeom>
        </p:spPr>
        <p:txBody>
          <a:bodyPr>
            <a:normAutofit lnSpcReduction="10000"/>
          </a:bodyPr>
          <a:lstStyle/>
          <a:p>
            <a:pPr>
              <a:defRPr sz="2400"/>
            </a:pPr>
            <a:r>
              <a:rPr lang="en-US" sz="2800" dirty="0"/>
              <a:t>You should request registration or review of a new externship site as early as possible.</a:t>
            </a:r>
          </a:p>
          <a:p>
            <a:pPr>
              <a:defRPr sz="2400"/>
            </a:pPr>
            <a:r>
              <a:rPr lang="en-US" sz="2800" dirty="0"/>
              <a:t>You can only register once you have finalized an approved placement.</a:t>
            </a:r>
          </a:p>
          <a:p>
            <a:pPr>
              <a:defRPr sz="2400"/>
            </a:pPr>
            <a:r>
              <a:rPr lang="en-US" sz="2800" dirty="0"/>
              <a:t>Advanced registration for the spring is in November. Finding your spring SIP placement before registration is preferable, but you may register after advanced registration. </a:t>
            </a:r>
          </a:p>
          <a:p>
            <a:pPr>
              <a:defRPr sz="2400"/>
            </a:pPr>
            <a:r>
              <a:rPr lang="en-US" sz="2800" dirty="0"/>
              <a:t>If prior to registration you are planning on participating in SIP, but have not finalized your placement, please let Professor Menendez or your advisor know of your plans.</a:t>
            </a:r>
            <a:endParaRP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itle 1"/>
          <p:cNvSpPr txBox="1">
            <a:spLocks noGrp="1"/>
          </p:cNvSpPr>
          <p:nvPr>
            <p:ph type="title"/>
          </p:nvPr>
        </p:nvSpPr>
        <p:spPr>
          <a:prstGeom prst="rect">
            <a:avLst/>
          </a:prstGeom>
        </p:spPr>
        <p:txBody>
          <a:bodyPr/>
          <a:lstStyle/>
          <a:p>
            <a:r>
              <a:t>Contact Us!</a:t>
            </a:r>
          </a:p>
        </p:txBody>
      </p:sp>
      <p:sp>
        <p:nvSpPr>
          <p:cNvPr id="334" name="Content Placeholder 2"/>
          <p:cNvSpPr txBox="1">
            <a:spLocks noGrp="1"/>
          </p:cNvSpPr>
          <p:nvPr>
            <p:ph idx="1"/>
          </p:nvPr>
        </p:nvSpPr>
        <p:spPr>
          <a:xfrm>
            <a:off x="646112" y="2052918"/>
            <a:ext cx="10684498" cy="4195481"/>
          </a:xfrm>
          <a:prstGeom prst="rect">
            <a:avLst/>
          </a:prstGeom>
        </p:spPr>
        <p:txBody>
          <a:bodyPr/>
          <a:lstStyle/>
          <a:p>
            <a:pPr marL="0" indent="0">
              <a:buSzTx/>
              <a:buFont typeface="Wingdings 3"/>
              <a:buNone/>
            </a:pPr>
            <a:r>
              <a:rPr dirty="0"/>
              <a:t> </a:t>
            </a:r>
          </a:p>
          <a:p>
            <a:pPr>
              <a:defRPr sz="2400"/>
            </a:pPr>
            <a:r>
              <a:rPr dirty="0"/>
              <a:t>Please contact Dean Menendez (</a:t>
            </a:r>
            <a:r>
              <a:rPr u="sng" dirty="0">
                <a:solidFill>
                  <a:srgbClr val="58C1BA"/>
                </a:solidFill>
                <a:uFill>
                  <a:solidFill>
                    <a:srgbClr val="58C1BA"/>
                  </a:solidFill>
                </a:uFill>
                <a:hlinkClick r:id="rId2"/>
              </a:rPr>
              <a:t>menendezs@law.ufl.edu</a:t>
            </a:r>
            <a:r>
              <a:rPr dirty="0"/>
              <a:t>) or Professor Wolking (</a:t>
            </a:r>
            <a:r>
              <a:rPr u="sng" dirty="0">
                <a:solidFill>
                  <a:srgbClr val="58C1BA"/>
                </a:solidFill>
                <a:uFill>
                  <a:solidFill>
                    <a:srgbClr val="58C1BA"/>
                  </a:solidFill>
                </a:uFill>
                <a:hlinkClick r:id="rId3"/>
              </a:rPr>
              <a:t>wolking@law.ufl.edu</a:t>
            </a:r>
            <a:r>
              <a:rPr dirty="0"/>
              <a:t>) with externship and Semester in Practice questions.</a:t>
            </a:r>
          </a:p>
          <a:p>
            <a:pPr>
              <a:defRPr sz="2400"/>
            </a:pPr>
            <a:r>
              <a:rPr dirty="0"/>
              <a:t>If you have questions about your graduation requirements or the number of credits you need, please contact the </a:t>
            </a:r>
            <a:r>
              <a:rPr lang="en-US" dirty="0"/>
              <a:t>your Academic and Career Advisor.</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Title 1"/>
          <p:cNvSpPr txBox="1">
            <a:spLocks noGrp="1"/>
          </p:cNvSpPr>
          <p:nvPr>
            <p:ph type="title"/>
          </p:nvPr>
        </p:nvSpPr>
        <p:spPr>
          <a:prstGeom prst="rect">
            <a:avLst/>
          </a:prstGeom>
        </p:spPr>
        <p:txBody>
          <a:bodyPr/>
          <a:lstStyle/>
          <a:p>
            <a:r>
              <a:t>What is Semester in Practice?</a:t>
            </a:r>
          </a:p>
        </p:txBody>
      </p:sp>
      <p:sp>
        <p:nvSpPr>
          <p:cNvPr id="301" name="Content Placeholder 2"/>
          <p:cNvSpPr txBox="1">
            <a:spLocks noGrp="1"/>
          </p:cNvSpPr>
          <p:nvPr>
            <p:ph idx="1"/>
          </p:nvPr>
        </p:nvSpPr>
        <p:spPr>
          <a:xfrm>
            <a:off x="707666" y="2052918"/>
            <a:ext cx="10617472" cy="4195481"/>
          </a:xfrm>
          <a:prstGeom prst="rect">
            <a:avLst/>
          </a:prstGeom>
        </p:spPr>
        <p:txBody>
          <a:bodyPr/>
          <a:lstStyle/>
          <a:p>
            <a:pPr>
              <a:defRPr sz="2400"/>
            </a:pPr>
            <a:r>
              <a:rPr dirty="0"/>
              <a:t>Semester in Practice</a:t>
            </a:r>
            <a:r>
              <a:rPr lang="en-US" dirty="0"/>
              <a:t> (SIP)</a:t>
            </a:r>
            <a:r>
              <a:rPr dirty="0"/>
              <a:t> </a:t>
            </a:r>
            <a:r>
              <a:rPr lang="en-US" dirty="0"/>
              <a:t>is an intensive externship experience. SIP </a:t>
            </a:r>
            <a:r>
              <a:rPr dirty="0"/>
              <a:t>allows third year law students to spend a full semester immersed in the practice of law, away from the law school.  </a:t>
            </a:r>
            <a:r>
              <a:rPr lang="en-US" dirty="0"/>
              <a:t>SIP </a:t>
            </a:r>
            <a:r>
              <a:rPr dirty="0"/>
              <a:t>is intended to help you develop academic and professional skills while also networking, and preparing for your career. </a:t>
            </a:r>
            <a:endParaRPr lang="en-US" dirty="0"/>
          </a:p>
          <a:p>
            <a:pPr>
              <a:defRPr sz="2400"/>
            </a:pPr>
            <a:r>
              <a:rPr lang="en-US" dirty="0"/>
              <a:t>For the 20-21 academic year, we are allowing remote externship and SIP placements.</a:t>
            </a:r>
            <a:endParaRPr dirty="0"/>
          </a:p>
          <a:p>
            <a:pPr>
              <a:defRPr sz="2400"/>
            </a:pPr>
            <a:r>
              <a:rPr dirty="0"/>
              <a:t>This slide presentation outlines the rules for participating </a:t>
            </a:r>
            <a:r>
              <a:rPr lang="en-US" dirty="0"/>
              <a:t>in SIP </a:t>
            </a:r>
            <a:r>
              <a:rPr dirty="0"/>
              <a:t>and answers common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itle 1"/>
          <p:cNvSpPr txBox="1">
            <a:spLocks noGrp="1"/>
          </p:cNvSpPr>
          <p:nvPr>
            <p:ph type="title"/>
          </p:nvPr>
        </p:nvSpPr>
        <p:spPr>
          <a:prstGeom prst="rect">
            <a:avLst/>
          </a:prstGeom>
        </p:spPr>
        <p:txBody>
          <a:bodyPr/>
          <a:lstStyle/>
          <a:p>
            <a:r>
              <a:rPr dirty="0"/>
              <a:t>How </a:t>
            </a:r>
            <a:r>
              <a:rPr lang="en-US" dirty="0"/>
              <a:t>many credits can</a:t>
            </a:r>
            <a:r>
              <a:rPr dirty="0"/>
              <a:t> I earn credit during SIP?</a:t>
            </a:r>
          </a:p>
        </p:txBody>
      </p:sp>
      <p:sp>
        <p:nvSpPr>
          <p:cNvPr id="304" name="Content Placeholder 2"/>
          <p:cNvSpPr txBox="1">
            <a:spLocks noGrp="1"/>
          </p:cNvSpPr>
          <p:nvPr>
            <p:ph idx="1"/>
          </p:nvPr>
        </p:nvSpPr>
        <p:spPr>
          <a:xfrm>
            <a:off x="646111" y="2052918"/>
            <a:ext cx="10578359" cy="4195481"/>
          </a:xfrm>
          <a:prstGeom prst="rect">
            <a:avLst/>
          </a:prstGeom>
        </p:spPr>
        <p:txBody>
          <a:bodyPr>
            <a:noAutofit/>
          </a:bodyPr>
          <a:lstStyle/>
          <a:p>
            <a:pPr>
              <a:defRPr sz="2000"/>
            </a:pPr>
            <a:r>
              <a:rPr sz="2400" dirty="0"/>
              <a:t>To participate in Semester in Practice (SIP), you must be registered for at least 6 and no more than 10 externship credits. The cap for total externship credits taken during law school is 12. So, if you took 3 externship credits prior to SIP, you</a:t>
            </a:r>
            <a:r>
              <a:rPr lang="en-US" sz="2400" dirty="0"/>
              <a:t> </a:t>
            </a:r>
            <a:r>
              <a:rPr sz="2400" dirty="0"/>
              <a:t>may register for a total of 9 externship credits during SIP.</a:t>
            </a:r>
          </a:p>
          <a:p>
            <a:pPr>
              <a:defRPr sz="2000"/>
            </a:pPr>
            <a:r>
              <a:rPr lang="en-US" sz="2400" dirty="0"/>
              <a:t>In addition to the externship credits</a:t>
            </a:r>
            <a:r>
              <a:rPr sz="2400" dirty="0"/>
              <a:t>, as a SIP Participant, you are required to take the 2 credit Bridge to Practice course. You are automatically registered for B to P when you enroll in SIP.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Title 1"/>
          <p:cNvSpPr txBox="1">
            <a:spLocks noGrp="1"/>
          </p:cNvSpPr>
          <p:nvPr>
            <p:ph type="title"/>
          </p:nvPr>
        </p:nvSpPr>
        <p:spPr>
          <a:xfrm>
            <a:off x="646111" y="452718"/>
            <a:ext cx="9404723" cy="1208302"/>
          </a:xfrm>
          <a:prstGeom prst="rect">
            <a:avLst/>
          </a:prstGeom>
        </p:spPr>
        <p:txBody>
          <a:bodyPr/>
          <a:lstStyle>
            <a:lvl1pPr defTabSz="361188">
              <a:defRPr sz="2844"/>
            </a:lvl1pPr>
          </a:lstStyle>
          <a:p>
            <a:r>
              <a:rPr sz="3200" dirty="0"/>
              <a:t>What types of Externships are Appropriate for SIP?</a:t>
            </a:r>
          </a:p>
        </p:txBody>
      </p:sp>
      <p:sp>
        <p:nvSpPr>
          <p:cNvPr id="307" name="Content Placeholder 2"/>
          <p:cNvSpPr txBox="1">
            <a:spLocks noGrp="1"/>
          </p:cNvSpPr>
          <p:nvPr>
            <p:ph idx="1"/>
          </p:nvPr>
        </p:nvSpPr>
        <p:spPr>
          <a:xfrm>
            <a:off x="707666" y="1661020"/>
            <a:ext cx="10487771" cy="4587379"/>
          </a:xfrm>
          <a:prstGeom prst="rect">
            <a:avLst/>
          </a:prstGeom>
        </p:spPr>
        <p:txBody>
          <a:bodyPr>
            <a:normAutofit/>
          </a:bodyPr>
          <a:lstStyle/>
          <a:p>
            <a:pPr>
              <a:defRPr sz="2000"/>
            </a:pPr>
            <a:r>
              <a:rPr sz="2800" dirty="0"/>
              <a:t>While participating in SIP, you may work for local, state and federal government agencies, public interest organizations, corporations, state appellate courts and judges, as well as federal judges and courts (trial or appellate). </a:t>
            </a:r>
          </a:p>
          <a:p>
            <a:pPr>
              <a:defRPr sz="2000"/>
            </a:pPr>
            <a:r>
              <a:rPr sz="2800" dirty="0"/>
              <a:t>You may not receive SIP externship credit for work with private law firms or state trial courts. </a:t>
            </a:r>
          </a:p>
          <a:p>
            <a:pPr>
              <a:defRPr sz="2000"/>
            </a:pPr>
            <a:r>
              <a:rPr sz="2800" dirty="0"/>
              <a:t>With limited exceptions, you may not participate in SIP while working in Gainesville.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Title 1"/>
          <p:cNvSpPr txBox="1">
            <a:spLocks noGrp="1"/>
          </p:cNvSpPr>
          <p:nvPr>
            <p:ph type="title"/>
          </p:nvPr>
        </p:nvSpPr>
        <p:spPr>
          <a:prstGeom prst="rect">
            <a:avLst/>
          </a:prstGeom>
        </p:spPr>
        <p:txBody>
          <a:bodyPr/>
          <a:lstStyle>
            <a:lvl1pPr defTabSz="333756">
              <a:defRPr sz="2628"/>
            </a:lvl1pPr>
          </a:lstStyle>
          <a:p>
            <a:r>
              <a:rPr sz="3600" dirty="0"/>
              <a:t>May I work as a Certified Legal Intern (CLI) during SIP?</a:t>
            </a:r>
          </a:p>
        </p:txBody>
      </p:sp>
      <p:sp>
        <p:nvSpPr>
          <p:cNvPr id="310" name="Content Placeholder 2"/>
          <p:cNvSpPr txBox="1">
            <a:spLocks noGrp="1"/>
          </p:cNvSpPr>
          <p:nvPr>
            <p:ph idx="1"/>
          </p:nvPr>
        </p:nvSpPr>
        <p:spPr>
          <a:xfrm>
            <a:off x="645130" y="2052918"/>
            <a:ext cx="10788846" cy="4195481"/>
          </a:xfrm>
          <a:prstGeom prst="rect">
            <a:avLst/>
          </a:prstGeom>
        </p:spPr>
        <p:txBody>
          <a:bodyPr>
            <a:normAutofit/>
          </a:bodyPr>
          <a:lstStyle/>
          <a:p>
            <a:pPr>
              <a:defRPr sz="2400"/>
            </a:pPr>
            <a:r>
              <a:rPr sz="3200" dirty="0"/>
              <a:t>If you have</a:t>
            </a:r>
            <a:r>
              <a:rPr lang="en-US" sz="3200" dirty="0"/>
              <a:t> a</a:t>
            </a:r>
            <a:r>
              <a:rPr sz="3200" dirty="0"/>
              <a:t> CLI clearance letter and your</a:t>
            </a:r>
            <a:r>
              <a:rPr lang="en-US" sz="3200" dirty="0"/>
              <a:t> placement</a:t>
            </a:r>
            <a:r>
              <a:rPr sz="3200" dirty="0"/>
              <a:t> qualifies as a CLI placement, you may be eligible to work as a CLI during SIP. </a:t>
            </a:r>
          </a:p>
          <a:p>
            <a:pPr>
              <a:defRPr sz="2400"/>
            </a:pPr>
            <a:r>
              <a:rPr sz="3200" dirty="0"/>
              <a:t>If you would like to work as a CLI, please contact Professor Wolking to verify that you have satisfied the necessary prerequisites and to confirm that the CLI placement is appropriate for SIP.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itle 1"/>
          <p:cNvSpPr txBox="1">
            <a:spLocks noGrp="1"/>
          </p:cNvSpPr>
          <p:nvPr>
            <p:ph type="title"/>
          </p:nvPr>
        </p:nvSpPr>
        <p:spPr>
          <a:prstGeom prst="rect">
            <a:avLst/>
          </a:prstGeom>
        </p:spPr>
        <p:txBody>
          <a:bodyPr/>
          <a:lstStyle>
            <a:lvl1pPr defTabSz="374904">
              <a:defRPr sz="2952"/>
            </a:lvl1pPr>
          </a:lstStyle>
          <a:p>
            <a:r>
              <a:rPr sz="3600" dirty="0"/>
              <a:t>May I participate in SIP at a new externship site?</a:t>
            </a:r>
          </a:p>
        </p:txBody>
      </p:sp>
      <p:sp>
        <p:nvSpPr>
          <p:cNvPr id="319" name="Content Placeholder 2"/>
          <p:cNvSpPr txBox="1">
            <a:spLocks noGrp="1"/>
          </p:cNvSpPr>
          <p:nvPr>
            <p:ph idx="1"/>
          </p:nvPr>
        </p:nvSpPr>
        <p:spPr>
          <a:xfrm>
            <a:off x="540690" y="2052918"/>
            <a:ext cx="10487770" cy="4195481"/>
          </a:xfrm>
          <a:prstGeom prst="rect">
            <a:avLst/>
          </a:prstGeom>
        </p:spPr>
        <p:txBody>
          <a:bodyPr>
            <a:normAutofit lnSpcReduction="10000"/>
          </a:bodyPr>
          <a:lstStyle/>
          <a:p>
            <a:pPr>
              <a:defRPr sz="2000"/>
            </a:pPr>
            <a:r>
              <a:rPr sz="3200" dirty="0"/>
              <a:t>You may request approval of a new SIP externship at a qualifying site. Approval is not guaranteed. </a:t>
            </a:r>
          </a:p>
          <a:p>
            <a:pPr>
              <a:defRPr sz="2000"/>
            </a:pPr>
            <a:r>
              <a:rPr sz="3200" dirty="0"/>
              <a:t>The new externship site form can be found on the UF Law Externship web page. Please see Dean Menendez</a:t>
            </a:r>
            <a:r>
              <a:rPr lang="en-US" sz="3200" dirty="0"/>
              <a:t> or Professor Wolking</a:t>
            </a:r>
            <a:r>
              <a:rPr sz="3200" dirty="0"/>
              <a:t> for more information.</a:t>
            </a:r>
            <a:endParaRPr lang="en-US" sz="3200" dirty="0"/>
          </a:p>
          <a:p>
            <a:pPr>
              <a:defRPr sz="2000"/>
            </a:pPr>
            <a:r>
              <a:rPr lang="en-US" sz="3200" dirty="0"/>
              <a:t>The new externship form should be completed by the proposed site supervisor.</a:t>
            </a:r>
          </a:p>
          <a:p>
            <a:pPr marL="0" indent="0">
              <a:buNone/>
              <a:defRPr sz="2000"/>
            </a:pP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1"/>
          <p:cNvSpPr txBox="1">
            <a:spLocks noGrp="1"/>
          </p:cNvSpPr>
          <p:nvPr>
            <p:ph type="title"/>
          </p:nvPr>
        </p:nvSpPr>
        <p:spPr>
          <a:prstGeom prst="rect">
            <a:avLst/>
          </a:prstGeom>
        </p:spPr>
        <p:txBody>
          <a:bodyPr/>
          <a:lstStyle/>
          <a:p>
            <a:r>
              <a:t>How do I find an Externship for SIP?</a:t>
            </a:r>
          </a:p>
        </p:txBody>
      </p:sp>
      <p:sp>
        <p:nvSpPr>
          <p:cNvPr id="313" name="Content Placeholder 2"/>
          <p:cNvSpPr txBox="1">
            <a:spLocks noGrp="1"/>
          </p:cNvSpPr>
          <p:nvPr>
            <p:ph idx="1"/>
          </p:nvPr>
        </p:nvSpPr>
        <p:spPr>
          <a:xfrm>
            <a:off x="477078" y="2052918"/>
            <a:ext cx="10877385" cy="4195481"/>
          </a:xfrm>
          <a:prstGeom prst="rect">
            <a:avLst/>
          </a:prstGeom>
        </p:spPr>
        <p:txBody>
          <a:bodyPr>
            <a:normAutofit lnSpcReduction="10000"/>
          </a:bodyPr>
          <a:lstStyle/>
          <a:p>
            <a:pPr>
              <a:defRPr sz="2000"/>
            </a:pPr>
            <a:r>
              <a:rPr sz="2400" dirty="0"/>
              <a:t>Many positions that are appropriate for SIP are posted in </a:t>
            </a:r>
            <a:r>
              <a:rPr sz="2400" dirty="0" err="1"/>
              <a:t>Symplicity</a:t>
            </a:r>
            <a:r>
              <a:rPr sz="2400" dirty="0"/>
              <a:t>. Positions are added as they become available. </a:t>
            </a:r>
          </a:p>
          <a:p>
            <a:pPr>
              <a:defRPr sz="2000"/>
            </a:pPr>
            <a:r>
              <a:rPr sz="2400" dirty="0"/>
              <a:t>Keep in mind that not all pre-approved or eligible externships are posted in </a:t>
            </a:r>
            <a:r>
              <a:rPr sz="2400" dirty="0" err="1"/>
              <a:t>Symplicity</a:t>
            </a:r>
            <a:r>
              <a:rPr sz="2400" dirty="0"/>
              <a:t>. Most students find positions based on either the area of law that they are interested in, or the location where they wish to practice law. </a:t>
            </a:r>
            <a:endParaRPr lang="en-US" sz="2400" dirty="0"/>
          </a:p>
          <a:p>
            <a:pPr>
              <a:defRPr sz="2000"/>
            </a:pPr>
            <a:r>
              <a:rPr lang="en-US" sz="2400" dirty="0"/>
              <a:t>A list of prior SIP placements is posted on </a:t>
            </a:r>
            <a:r>
              <a:rPr lang="en-US" sz="2400" dirty="0" err="1"/>
              <a:t>Symplicity</a:t>
            </a:r>
            <a:r>
              <a:rPr lang="en-US" sz="2400" dirty="0"/>
              <a:t> in the Document Library under Resources.</a:t>
            </a:r>
            <a:endParaRPr sz="2400" dirty="0"/>
          </a:p>
          <a:p>
            <a:pPr>
              <a:defRPr sz="2000"/>
            </a:pPr>
            <a:r>
              <a:rPr sz="2400" dirty="0"/>
              <a:t>You </a:t>
            </a:r>
            <a:r>
              <a:rPr lang="en-US" sz="2400" dirty="0"/>
              <a:t>should </a:t>
            </a:r>
            <a:r>
              <a:rPr sz="2400" dirty="0"/>
              <a:t>meet with </a:t>
            </a:r>
            <a:r>
              <a:rPr lang="en-US" sz="2400" dirty="0"/>
              <a:t>your</a:t>
            </a:r>
            <a:r>
              <a:rPr sz="2400" dirty="0"/>
              <a:t> academic and career advisor to discuss your options</a:t>
            </a:r>
            <a:r>
              <a:rPr lang="en-US" sz="2400" dirty="0"/>
              <a:t>, and ensure that you will meet all of your graduation requirements</a:t>
            </a:r>
            <a:r>
              <a:rPr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Title 1"/>
          <p:cNvSpPr txBox="1">
            <a:spLocks noGrp="1"/>
          </p:cNvSpPr>
          <p:nvPr>
            <p:ph type="title"/>
          </p:nvPr>
        </p:nvSpPr>
        <p:spPr>
          <a:prstGeom prst="rect">
            <a:avLst/>
          </a:prstGeom>
        </p:spPr>
        <p:txBody>
          <a:bodyPr/>
          <a:lstStyle>
            <a:lvl1pPr defTabSz="420623">
              <a:defRPr sz="3312"/>
            </a:lvl1pPr>
          </a:lstStyle>
          <a:p>
            <a:r>
              <a:rPr dirty="0"/>
              <a:t>How many hours do I need to work </a:t>
            </a:r>
            <a:r>
              <a:rPr lang="en-US" dirty="0"/>
              <a:t>while enrolled in</a:t>
            </a:r>
            <a:r>
              <a:rPr dirty="0"/>
              <a:t> SIP?</a:t>
            </a:r>
          </a:p>
        </p:txBody>
      </p:sp>
      <p:sp>
        <p:nvSpPr>
          <p:cNvPr id="316" name="Content Placeholder 2"/>
          <p:cNvSpPr txBox="1">
            <a:spLocks noGrp="1"/>
          </p:cNvSpPr>
          <p:nvPr>
            <p:ph idx="1"/>
          </p:nvPr>
        </p:nvSpPr>
        <p:spPr>
          <a:xfrm>
            <a:off x="580446" y="2052918"/>
            <a:ext cx="10972800" cy="4195481"/>
          </a:xfrm>
          <a:prstGeom prst="rect">
            <a:avLst/>
          </a:prstGeom>
        </p:spPr>
        <p:txBody>
          <a:bodyPr>
            <a:normAutofit/>
          </a:bodyPr>
          <a:lstStyle/>
          <a:p>
            <a:r>
              <a:rPr sz="2400" dirty="0"/>
              <a:t>For each credit </a:t>
            </a:r>
            <a:r>
              <a:rPr lang="en-US" sz="2400" dirty="0"/>
              <a:t>you register for</a:t>
            </a:r>
            <a:r>
              <a:rPr sz="2400" dirty="0"/>
              <a:t>, you are required to work 45 hours (e.g., if you registered for 2 credits, you must work 90 total hours).</a:t>
            </a:r>
          </a:p>
          <a:p>
            <a:r>
              <a:rPr sz="2400" dirty="0"/>
              <a:t>Additionally, you are required to work for at least 12 of the 13 weeks of the semester, even if you </a:t>
            </a:r>
            <a:r>
              <a:rPr lang="en-US" sz="2400" dirty="0"/>
              <a:t>can</a:t>
            </a:r>
            <a:r>
              <a:rPr sz="2400" dirty="0"/>
              <a:t> complete all of your hours sooner. </a:t>
            </a:r>
          </a:p>
          <a:p>
            <a:r>
              <a:rPr sz="2400" dirty="0"/>
              <a:t>If your externship site requests a shorter work period, you may request approval of a </a:t>
            </a:r>
            <a:r>
              <a:rPr lang="en-US" sz="2400" dirty="0"/>
              <a:t>reduced</a:t>
            </a:r>
            <a:r>
              <a:rPr sz="2400" dirty="0"/>
              <a:t> number of weeks</a:t>
            </a:r>
            <a:r>
              <a:rPr lang="en-US" sz="2400" dirty="0"/>
              <a:t>, </a:t>
            </a:r>
            <a:r>
              <a:rPr sz="2400" dirty="0"/>
              <a:t>but you may not reduce the hours requirement. </a:t>
            </a:r>
          </a:p>
          <a:p>
            <a:r>
              <a:rPr sz="2400" dirty="0"/>
              <a:t>Please determine your hours carefully</a:t>
            </a:r>
            <a:r>
              <a:rPr lang="en-US" sz="2400" dirty="0"/>
              <a:t>, particularly if your SIP externship will be remote</a:t>
            </a:r>
            <a:r>
              <a:rPr sz="2400" dirty="0"/>
              <a:t>. You may not change your externship credits after drop/add.</a:t>
            </a:r>
            <a:endParaRPr lang="en-US" sz="2400" dirty="0"/>
          </a:p>
          <a:p>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itle 1"/>
          <p:cNvSpPr txBox="1">
            <a:spLocks noGrp="1"/>
          </p:cNvSpPr>
          <p:nvPr>
            <p:ph type="title"/>
          </p:nvPr>
        </p:nvSpPr>
        <p:spPr>
          <a:prstGeom prst="rect">
            <a:avLst/>
          </a:prstGeom>
        </p:spPr>
        <p:txBody>
          <a:bodyPr/>
          <a:lstStyle/>
          <a:p>
            <a:r>
              <a:t>May I be paid by my externship site?</a:t>
            </a:r>
          </a:p>
        </p:txBody>
      </p:sp>
      <p:sp>
        <p:nvSpPr>
          <p:cNvPr id="322" name="Content Placeholder 2"/>
          <p:cNvSpPr txBox="1">
            <a:spLocks noGrp="1"/>
          </p:cNvSpPr>
          <p:nvPr>
            <p:ph idx="1"/>
          </p:nvPr>
        </p:nvSpPr>
        <p:spPr>
          <a:xfrm>
            <a:off x="413468" y="2052918"/>
            <a:ext cx="10742212" cy="4195481"/>
          </a:xfrm>
          <a:prstGeom prst="rect">
            <a:avLst/>
          </a:prstGeom>
        </p:spPr>
        <p:txBody>
          <a:bodyPr>
            <a:normAutofit/>
          </a:bodyPr>
          <a:lstStyle/>
          <a:p>
            <a:pPr>
              <a:defRPr sz="2000"/>
            </a:pPr>
            <a:r>
              <a:rPr lang="en-US" sz="2400" dirty="0"/>
              <a:t>If your externship site will only allow paid externs (for Fair Labor Standards Purposes), then you may be paid for your work. The site still must agree that the primary purpose of your externship is educational.</a:t>
            </a:r>
            <a:endParaRPr sz="2400" dirty="0"/>
          </a:p>
          <a:p>
            <a:pPr>
              <a:defRPr sz="2000"/>
            </a:pPr>
            <a:r>
              <a:rPr sz="2400" dirty="0"/>
              <a:t>You may also receive fellowships or other funding from a third party (a public interest fellowship). </a:t>
            </a:r>
            <a:endParaRPr lang="en-US" sz="2400" dirty="0"/>
          </a:p>
          <a:p>
            <a:pPr>
              <a:defRPr sz="2000"/>
            </a:pPr>
            <a:r>
              <a:rPr sz="2400" dirty="0"/>
              <a:t>College of Law public interest stipends are not available during the fall or spring semester</a:t>
            </a:r>
            <a:r>
              <a:rPr lang="en-US" sz="2400" dirty="0"/>
              <a:t>, and are only available if you are not registered for an externship.</a:t>
            </a:r>
            <a:endParaRP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3">
      <a:dk1>
        <a:sysClr val="windowText" lastClr="000000"/>
      </a:dk1>
      <a:lt1>
        <a:sysClr val="window" lastClr="FFFFFF"/>
      </a:lt1>
      <a:dk2>
        <a:srgbClr val="0E5580"/>
      </a:dk2>
      <a:lt2>
        <a:srgbClr val="EBEBEB"/>
      </a:lt2>
      <a:accent1>
        <a:srgbClr val="EF7A24"/>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Ion Boardroom">
  <a:themeElements>
    <a:clrScheme name="Ion Boardroom">
      <a:dk1>
        <a:srgbClr val="000000"/>
      </a:dk1>
      <a:lt1>
        <a:srgbClr val="FFFFFF"/>
      </a:lt1>
      <a:dk2>
        <a:srgbClr val="A7A7A7"/>
      </a:dk2>
      <a:lt2>
        <a:srgbClr val="535353"/>
      </a:lt2>
      <a:accent1>
        <a:srgbClr val="B01513"/>
      </a:accent1>
      <a:accent2>
        <a:srgbClr val="EA6312"/>
      </a:accent2>
      <a:accent3>
        <a:srgbClr val="E6B729"/>
      </a:accent3>
      <a:accent4>
        <a:srgbClr val="6AAC90"/>
      </a:accent4>
      <a:accent5>
        <a:srgbClr val="5F9C9D"/>
      </a:accent5>
      <a:accent6>
        <a:srgbClr val="9E5E9B"/>
      </a:accent6>
      <a:hlink>
        <a:srgbClr val="0000FF"/>
      </a:hlink>
      <a:folHlink>
        <a:srgbClr val="FF00FF"/>
      </a:folHlink>
    </a:clrScheme>
    <a:fontScheme name="Ion Boardroom">
      <a:majorFont>
        <a:latin typeface="Century Gothic"/>
        <a:ea typeface="Century Gothic"/>
        <a:cs typeface="Century Gothic"/>
      </a:majorFont>
      <a:minorFont>
        <a:latin typeface="Helvetica"/>
        <a:ea typeface="Helvetica"/>
        <a:cs typeface="Helvetica"/>
      </a:minorFont>
    </a:fontScheme>
    <a:fmtScheme name="Ion Board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Ion</Template>
  <TotalTime>157</TotalTime>
  <Words>1078</Words>
  <Application>Microsoft Office PowerPoint</Application>
  <PresentationFormat>Widescreen</PresentationFormat>
  <Paragraphs>54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University of Florida  Levin College of Law Semester in Practice Information  Spring 2021</vt:lpstr>
      <vt:lpstr>What is Semester in Practice?</vt:lpstr>
      <vt:lpstr>How many credits can I earn credit during SIP?</vt:lpstr>
      <vt:lpstr>What types of Externships are Appropriate for SIP?</vt:lpstr>
      <vt:lpstr>May I work as a Certified Legal Intern (CLI) during SIP?</vt:lpstr>
      <vt:lpstr>May I participate in SIP at a new externship site?</vt:lpstr>
      <vt:lpstr>How do I find an Externship for SIP?</vt:lpstr>
      <vt:lpstr>How many hours do I need to work while enrolled in SIP?</vt:lpstr>
      <vt:lpstr>May I be paid by my externship site?</vt:lpstr>
      <vt:lpstr>How can I complete all of the credits and courses I need to graduate while doing a SIP?</vt:lpstr>
      <vt:lpstr>Deadlines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Florida  Levin College of Law Semester in Practice Information</dc:title>
  <dc:creator>Menendez,Silvia M</dc:creator>
  <cp:lastModifiedBy>Menendez,Silvia M</cp:lastModifiedBy>
  <cp:revision>14</cp:revision>
  <cp:lastPrinted>2020-10-01T14:52:37Z</cp:lastPrinted>
  <dcterms:modified xsi:type="dcterms:W3CDTF">2020-10-14T15:59:12Z</dcterms:modified>
</cp:coreProperties>
</file>